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7" r:id="rId3"/>
    <p:sldId id="257" r:id="rId4"/>
    <p:sldId id="268" r:id="rId5"/>
    <p:sldId id="269" r:id="rId6"/>
    <p:sldId id="258" r:id="rId7"/>
    <p:sldId id="259" r:id="rId8"/>
    <p:sldId id="270" r:id="rId9"/>
    <p:sldId id="262" r:id="rId10"/>
    <p:sldId id="271"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i Apostol" initials="AA" lastIdx="1" clrIdx="0">
    <p:extLst>
      <p:ext uri="{19B8F6BF-5375-455C-9EA6-DF929625EA0E}">
        <p15:presenceInfo xmlns:p15="http://schemas.microsoft.com/office/powerpoint/2012/main" userId="dd7bd65b6398f2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4D4D4D"/>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157791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216588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89968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989906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29954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286928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4164717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37974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00249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32ADFE-94E9-4990-82D2-17866425DD85}"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210883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32ADFE-94E9-4990-82D2-17866425DD85}"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264164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32ADFE-94E9-4990-82D2-17866425DD85}"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55514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32ADFE-94E9-4990-82D2-17866425DD85}"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38942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2ADFE-94E9-4990-82D2-17866425DD85}"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2926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32ADFE-94E9-4990-82D2-17866425DD85}"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155079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132ADFE-94E9-4990-82D2-17866425DD85}"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E5C0F-92B1-41D5-A805-86F9F6A43A9E}" type="slidenum">
              <a:rPr lang="en-US" smtClean="0"/>
              <a:t>‹#›</a:t>
            </a:fld>
            <a:endParaRPr lang="en-US"/>
          </a:p>
        </p:txBody>
      </p:sp>
    </p:spTree>
    <p:extLst>
      <p:ext uri="{BB962C8B-B14F-4D97-AF65-F5344CB8AC3E}">
        <p14:creationId xmlns:p14="http://schemas.microsoft.com/office/powerpoint/2010/main" val="36878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32ADFE-94E9-4990-82D2-17866425DD85}" type="datetimeFigureOut">
              <a:rPr lang="en-US" smtClean="0"/>
              <a:t>1/16/2023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D7E5C0F-92B1-41D5-A805-86F9F6A43A9E}" type="slidenum">
              <a:rPr lang="en-US" smtClean="0"/>
              <a:t>‹#›</a:t>
            </a:fld>
            <a:endParaRPr lang="en-US"/>
          </a:p>
        </p:txBody>
      </p:sp>
    </p:spTree>
    <p:extLst>
      <p:ext uri="{BB962C8B-B14F-4D97-AF65-F5344CB8AC3E}">
        <p14:creationId xmlns:p14="http://schemas.microsoft.com/office/powerpoint/2010/main" val="8628830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242" y="4526950"/>
            <a:ext cx="7766936" cy="1646302"/>
          </a:xfrm>
        </p:spPr>
        <p:txBody>
          <a:bodyPr/>
          <a:lstStyle/>
          <a:p>
            <a:r>
              <a:rPr lang="en-US" sz="4000" b="1" i="1" dirty="0" smtClean="0"/>
              <a:t>Login window</a:t>
            </a:r>
            <a:endParaRPr lang="en-US" sz="4000" b="1"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948" y="729842"/>
            <a:ext cx="7715073" cy="4339728"/>
          </a:xfrm>
          <a:prstGeom prst="rect">
            <a:avLst/>
          </a:prstGeom>
        </p:spPr>
      </p:pic>
      <p:sp>
        <p:nvSpPr>
          <p:cNvPr id="8" name="TextBox 7"/>
          <p:cNvSpPr txBox="1"/>
          <p:nvPr/>
        </p:nvSpPr>
        <p:spPr>
          <a:xfrm>
            <a:off x="8355435" y="453006"/>
            <a:ext cx="3447875" cy="1754326"/>
          </a:xfrm>
          <a:prstGeom prst="rect">
            <a:avLst/>
          </a:prstGeom>
          <a:noFill/>
        </p:spPr>
        <p:txBody>
          <a:bodyPr wrap="square" rtlCol="0">
            <a:spAutoFit/>
          </a:bodyPr>
          <a:lstStyle/>
          <a:p>
            <a:r>
              <a:rPr lang="ro-RO" dirty="0">
                <a:solidFill>
                  <a:srgbClr val="4D4D4D"/>
                </a:solidFill>
              </a:rPr>
              <a:t>După deschidearea jocului utilizatorilor le este prezentată opțiunea de logare sau înregistrare.</a:t>
            </a:r>
          </a:p>
          <a:p>
            <a:endParaRPr lang="ro-RO" dirty="0">
              <a:solidFill>
                <a:srgbClr val="4D4D4D"/>
              </a:solidFill>
            </a:endParaRPr>
          </a:p>
          <a:p>
            <a:endParaRPr lang="ro-RO" dirty="0">
              <a:solidFill>
                <a:srgbClr val="4D4D4D"/>
              </a:solidFill>
            </a:endParaRPr>
          </a:p>
        </p:txBody>
      </p:sp>
      <p:sp>
        <p:nvSpPr>
          <p:cNvPr id="9" name="TextBox 8"/>
          <p:cNvSpPr txBox="1"/>
          <p:nvPr/>
        </p:nvSpPr>
        <p:spPr>
          <a:xfrm>
            <a:off x="8355435" y="3074106"/>
            <a:ext cx="3414319" cy="2862322"/>
          </a:xfrm>
          <a:prstGeom prst="rect">
            <a:avLst/>
          </a:prstGeom>
          <a:noFill/>
        </p:spPr>
        <p:txBody>
          <a:bodyPr wrap="square" rtlCol="0">
            <a:spAutoFit/>
          </a:bodyPr>
          <a:lstStyle/>
          <a:p>
            <a:r>
              <a:rPr lang="ro-RO" dirty="0" smtClean="0">
                <a:solidFill>
                  <a:srgbClr val="4D4D4D"/>
                </a:solidFill>
              </a:rPr>
              <a:t>Opțiunea de logare caută credențialele introduse de utilizator în baza de date. În urma unui rezultat afirmativ utilizatorul va fi logat și trimis în următoarea fereastră. Dacă datele introduse de ultilizator nu sunt valide, pe ecran se afisează un mesaj corespunzătot. </a:t>
            </a:r>
            <a:endParaRPr lang="en-US" dirty="0">
              <a:solidFill>
                <a:srgbClr val="4D4D4D"/>
              </a:solidFill>
            </a:endParaRPr>
          </a:p>
        </p:txBody>
      </p:sp>
      <p:sp>
        <p:nvSpPr>
          <p:cNvPr id="10" name="TextBox 9"/>
          <p:cNvSpPr txBox="1"/>
          <p:nvPr/>
        </p:nvSpPr>
        <p:spPr>
          <a:xfrm>
            <a:off x="8355435" y="1741593"/>
            <a:ext cx="3389152" cy="1477328"/>
          </a:xfrm>
          <a:prstGeom prst="rect">
            <a:avLst/>
          </a:prstGeom>
          <a:noFill/>
        </p:spPr>
        <p:txBody>
          <a:bodyPr wrap="square" rtlCol="0">
            <a:spAutoFit/>
          </a:bodyPr>
          <a:lstStyle/>
          <a:p>
            <a:r>
              <a:rPr lang="ro-RO" dirty="0" smtClean="0">
                <a:solidFill>
                  <a:srgbClr val="4D4D4D"/>
                </a:solidFill>
              </a:rPr>
              <a:t>Opțiunea de înregistrare  introduce, in urma verificarilor, datele utilizatorului în baza de date.</a:t>
            </a:r>
          </a:p>
          <a:p>
            <a:endParaRPr lang="en-US" dirty="0"/>
          </a:p>
        </p:txBody>
      </p:sp>
    </p:spTree>
    <p:extLst>
      <p:ext uri="{BB962C8B-B14F-4D97-AF65-F5344CB8AC3E}">
        <p14:creationId xmlns:p14="http://schemas.microsoft.com/office/powerpoint/2010/main" val="968431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038" y="1420847"/>
            <a:ext cx="8596312" cy="3704826"/>
          </a:xfrm>
        </p:spPr>
      </p:pic>
      <p:sp>
        <p:nvSpPr>
          <p:cNvPr id="5" name="TextBox 4"/>
          <p:cNvSpPr txBox="1"/>
          <p:nvPr/>
        </p:nvSpPr>
        <p:spPr>
          <a:xfrm>
            <a:off x="1901453" y="5427677"/>
            <a:ext cx="7709483" cy="369332"/>
          </a:xfrm>
          <a:prstGeom prst="rect">
            <a:avLst/>
          </a:prstGeom>
          <a:noFill/>
        </p:spPr>
        <p:txBody>
          <a:bodyPr wrap="square" rtlCol="0">
            <a:spAutoFit/>
          </a:bodyPr>
          <a:lstStyle/>
          <a:p>
            <a:r>
              <a:rPr lang="ro-RO" b="1" dirty="0" smtClean="0">
                <a:solidFill>
                  <a:srgbClr val="5F5F5F"/>
                </a:solidFill>
              </a:rPr>
              <a:t>Interfața grafică a fost realizată cu ajutorul framework-ului QT</a:t>
            </a:r>
          </a:p>
        </p:txBody>
      </p:sp>
    </p:spTree>
    <p:extLst>
      <p:ext uri="{BB962C8B-B14F-4D97-AF65-F5344CB8AC3E}">
        <p14:creationId xmlns:p14="http://schemas.microsoft.com/office/powerpoint/2010/main" val="1559916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1394" y="1535185"/>
            <a:ext cx="6779248" cy="3881437"/>
          </a:xfrm>
        </p:spPr>
      </p:pic>
      <p:sp>
        <p:nvSpPr>
          <p:cNvPr id="5" name="TextBox 4"/>
          <p:cNvSpPr txBox="1"/>
          <p:nvPr/>
        </p:nvSpPr>
        <p:spPr>
          <a:xfrm>
            <a:off x="7919207" y="2737239"/>
            <a:ext cx="2583809" cy="1477328"/>
          </a:xfrm>
          <a:prstGeom prst="rect">
            <a:avLst/>
          </a:prstGeom>
          <a:noFill/>
        </p:spPr>
        <p:txBody>
          <a:bodyPr wrap="square" rtlCol="0">
            <a:spAutoFit/>
          </a:bodyPr>
          <a:lstStyle/>
          <a:p>
            <a:r>
              <a:rPr lang="ro-RO" b="1" dirty="0" smtClean="0">
                <a:solidFill>
                  <a:srgbClr val="5F5F5F"/>
                </a:solidFill>
              </a:rPr>
              <a:t>După alegerea primelor teritorii începe faza de împărțire a zonelor rămase. </a:t>
            </a:r>
            <a:endParaRPr lang="en-US" b="1" dirty="0">
              <a:solidFill>
                <a:srgbClr val="5F5F5F"/>
              </a:solidFill>
            </a:endParaRPr>
          </a:p>
        </p:txBody>
      </p:sp>
    </p:spTree>
    <p:extLst>
      <p:ext uri="{BB962C8B-B14F-4D97-AF65-F5344CB8AC3E}">
        <p14:creationId xmlns:p14="http://schemas.microsoft.com/office/powerpoint/2010/main" val="751945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5952" y="1481079"/>
            <a:ext cx="6900332" cy="3881437"/>
          </a:xfrm>
        </p:spPr>
      </p:pic>
      <p:sp>
        <p:nvSpPr>
          <p:cNvPr id="6" name="TextBox 5"/>
          <p:cNvSpPr txBox="1"/>
          <p:nvPr/>
        </p:nvSpPr>
        <p:spPr>
          <a:xfrm>
            <a:off x="7835318" y="2267635"/>
            <a:ext cx="3204595" cy="2308324"/>
          </a:xfrm>
          <a:prstGeom prst="rect">
            <a:avLst/>
          </a:prstGeom>
          <a:noFill/>
        </p:spPr>
        <p:txBody>
          <a:bodyPr wrap="square" rtlCol="0">
            <a:spAutoFit/>
          </a:bodyPr>
          <a:lstStyle/>
          <a:p>
            <a:r>
              <a:rPr lang="ro-RO" dirty="0" smtClean="0">
                <a:solidFill>
                  <a:srgbClr val="5F5F5F"/>
                </a:solidFill>
              </a:rPr>
              <a:t>Restul zonelor sunt alese prin aceeași metodă ca selectarea bazei.</a:t>
            </a:r>
          </a:p>
          <a:p>
            <a:endParaRPr lang="ro-RO" dirty="0">
              <a:solidFill>
                <a:srgbClr val="5F5F5F"/>
              </a:solidFill>
            </a:endParaRPr>
          </a:p>
          <a:p>
            <a:r>
              <a:rPr lang="ro-RO" dirty="0" smtClean="0">
                <a:solidFill>
                  <a:srgbClr val="5F5F5F"/>
                </a:solidFill>
              </a:rPr>
              <a:t>Zonele alese de jucatori trebuie să aibă cel puțin o graniță comună cu teritoriile deținute deja.</a:t>
            </a:r>
            <a:endParaRPr lang="en-US" dirty="0">
              <a:solidFill>
                <a:srgbClr val="5F5F5F"/>
              </a:solidFill>
            </a:endParaRPr>
          </a:p>
        </p:txBody>
      </p:sp>
    </p:spTree>
    <p:extLst>
      <p:ext uri="{BB962C8B-B14F-4D97-AF65-F5344CB8AC3E}">
        <p14:creationId xmlns:p14="http://schemas.microsoft.com/office/powerpoint/2010/main" val="1931126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502" y="1699194"/>
            <a:ext cx="6900332" cy="3881437"/>
          </a:xfrm>
        </p:spPr>
      </p:pic>
    </p:spTree>
    <p:extLst>
      <p:ext uri="{BB962C8B-B14F-4D97-AF65-F5344CB8AC3E}">
        <p14:creationId xmlns:p14="http://schemas.microsoft.com/office/powerpoint/2010/main" val="38580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502" y="1489469"/>
            <a:ext cx="6900332" cy="3881437"/>
          </a:xfrm>
        </p:spPr>
      </p:pic>
    </p:spTree>
    <p:extLst>
      <p:ext uri="{BB962C8B-B14F-4D97-AF65-F5344CB8AC3E}">
        <p14:creationId xmlns:p14="http://schemas.microsoft.com/office/powerpoint/2010/main" val="989629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248" y="1489469"/>
            <a:ext cx="6626397" cy="3881437"/>
          </a:xfrm>
        </p:spPr>
      </p:pic>
      <p:sp>
        <p:nvSpPr>
          <p:cNvPr id="5" name="TextBox 4"/>
          <p:cNvSpPr txBox="1"/>
          <p:nvPr/>
        </p:nvSpPr>
        <p:spPr>
          <a:xfrm>
            <a:off x="7592036" y="2553024"/>
            <a:ext cx="3061982" cy="1754326"/>
          </a:xfrm>
          <a:prstGeom prst="rect">
            <a:avLst/>
          </a:prstGeom>
          <a:noFill/>
        </p:spPr>
        <p:txBody>
          <a:bodyPr wrap="square" rtlCol="0">
            <a:spAutoFit/>
          </a:bodyPr>
          <a:lstStyle/>
          <a:p>
            <a:r>
              <a:rPr lang="ro-RO" b="1" dirty="0" smtClean="0">
                <a:solidFill>
                  <a:srgbClr val="5F5F5F"/>
                </a:solidFill>
              </a:rPr>
              <a:t>Metode folosite la validarea credențialelor. Expresii regulate, rute și request-uri către baza de date, realizate cu ajutorul bibliotecii </a:t>
            </a:r>
            <a:r>
              <a:rPr lang="en-US" b="1" dirty="0" smtClean="0">
                <a:solidFill>
                  <a:srgbClr val="5F5F5F"/>
                </a:solidFill>
              </a:rPr>
              <a:t>“</a:t>
            </a:r>
            <a:r>
              <a:rPr lang="ro-RO" b="1" dirty="0" smtClean="0">
                <a:solidFill>
                  <a:srgbClr val="5F5F5F"/>
                </a:solidFill>
              </a:rPr>
              <a:t>Crow</a:t>
            </a:r>
            <a:r>
              <a:rPr lang="en-US" b="1" dirty="0" smtClean="0">
                <a:solidFill>
                  <a:srgbClr val="5F5F5F"/>
                </a:solidFill>
              </a:rPr>
              <a:t>”</a:t>
            </a:r>
            <a:r>
              <a:rPr lang="ro-RO" b="1" dirty="0" smtClean="0">
                <a:solidFill>
                  <a:srgbClr val="5F5F5F"/>
                </a:solidFill>
              </a:rPr>
              <a:t>.</a:t>
            </a:r>
          </a:p>
        </p:txBody>
      </p:sp>
    </p:spTree>
    <p:extLst>
      <p:ext uri="{BB962C8B-B14F-4D97-AF65-F5344CB8AC3E}">
        <p14:creationId xmlns:p14="http://schemas.microsoft.com/office/powerpoint/2010/main" val="3803910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407" y="5198378"/>
            <a:ext cx="3257105" cy="1320800"/>
          </a:xfrm>
        </p:spPr>
        <p:txBody>
          <a:bodyPr/>
          <a:lstStyle/>
          <a:p>
            <a:r>
              <a:rPr lang="ro-RO" b="1" i="1" dirty="0" smtClean="0"/>
              <a:t>Waiting room</a:t>
            </a:r>
            <a:endParaRPr lang="en-US" b="1" i="1" dirty="0"/>
          </a:p>
        </p:txBody>
      </p:sp>
      <p:sp>
        <p:nvSpPr>
          <p:cNvPr id="5" name="TextBox 4"/>
          <p:cNvSpPr txBox="1"/>
          <p:nvPr/>
        </p:nvSpPr>
        <p:spPr>
          <a:xfrm>
            <a:off x="8690994" y="365343"/>
            <a:ext cx="2936147" cy="4801314"/>
          </a:xfrm>
          <a:prstGeom prst="rect">
            <a:avLst/>
          </a:prstGeom>
          <a:noFill/>
        </p:spPr>
        <p:txBody>
          <a:bodyPr wrap="square" rtlCol="0">
            <a:spAutoFit/>
          </a:bodyPr>
          <a:lstStyle/>
          <a:p>
            <a:r>
              <a:rPr lang="ro-RO" b="1" dirty="0" smtClean="0">
                <a:solidFill>
                  <a:srgbClr val="5F5F5F"/>
                </a:solidFill>
              </a:rPr>
              <a:t>Fereastra </a:t>
            </a:r>
            <a:r>
              <a:rPr lang="en-US" b="1" dirty="0" smtClean="0">
                <a:solidFill>
                  <a:srgbClr val="5F5F5F"/>
                </a:solidFill>
              </a:rPr>
              <a:t>“waiting room”</a:t>
            </a:r>
            <a:r>
              <a:rPr lang="ro-RO" b="1" dirty="0" smtClean="0">
                <a:solidFill>
                  <a:srgbClr val="5F5F5F"/>
                </a:solidFill>
              </a:rPr>
              <a:t> pune la dispozitie utilizatorului mai multe opțiuni</a:t>
            </a:r>
            <a:r>
              <a:rPr lang="en-US" b="1" dirty="0" smtClean="0">
                <a:solidFill>
                  <a:srgbClr val="5F5F5F"/>
                </a:solidFill>
              </a:rPr>
              <a:t>: </a:t>
            </a:r>
            <a:endParaRPr lang="ro-RO" b="1" dirty="0" smtClean="0">
              <a:solidFill>
                <a:srgbClr val="5F5F5F"/>
              </a:solidFill>
            </a:endParaRPr>
          </a:p>
          <a:p>
            <a:endParaRPr lang="ro-RO" b="1" dirty="0">
              <a:solidFill>
                <a:srgbClr val="5F5F5F"/>
              </a:solidFill>
            </a:endParaRPr>
          </a:p>
          <a:p>
            <a:pPr marL="342900" indent="-342900">
              <a:buFont typeface="+mj-lt"/>
              <a:buAutoNum type="arabicPeriod"/>
            </a:pPr>
            <a:r>
              <a:rPr lang="ro-RO" b="1" dirty="0" smtClean="0">
                <a:solidFill>
                  <a:srgbClr val="5F5F5F"/>
                </a:solidFill>
              </a:rPr>
              <a:t>Vizionarea propriului istoric cât și a istoricului alor utilizatori, utilizând request-uri .</a:t>
            </a:r>
          </a:p>
          <a:p>
            <a:pPr marL="342900" indent="-342900">
              <a:buFont typeface="+mj-lt"/>
              <a:buAutoNum type="arabicPeriod"/>
            </a:pPr>
            <a:r>
              <a:rPr lang="ro-RO" b="1" dirty="0" smtClean="0">
                <a:solidFill>
                  <a:srgbClr val="5F5F5F"/>
                </a:solidFill>
              </a:rPr>
              <a:t>Optiunea </a:t>
            </a:r>
            <a:r>
              <a:rPr lang="en-US" b="1" dirty="0" smtClean="0">
                <a:solidFill>
                  <a:srgbClr val="5F5F5F"/>
                </a:solidFill>
              </a:rPr>
              <a:t>“</a:t>
            </a:r>
            <a:r>
              <a:rPr lang="ro-RO" b="1" dirty="0" smtClean="0">
                <a:solidFill>
                  <a:srgbClr val="5F5F5F"/>
                </a:solidFill>
              </a:rPr>
              <a:t>join</a:t>
            </a:r>
            <a:r>
              <a:rPr lang="en-US" b="1" dirty="0" smtClean="0">
                <a:solidFill>
                  <a:srgbClr val="5F5F5F"/>
                </a:solidFill>
              </a:rPr>
              <a:t>”</a:t>
            </a:r>
            <a:r>
              <a:rPr lang="ro-RO" b="1" dirty="0" smtClean="0">
                <a:solidFill>
                  <a:srgbClr val="5F5F5F"/>
                </a:solidFill>
              </a:rPr>
              <a:t> introduce utilizatorul in lobby. Lobby-ul este folosit pentru introducerea jucătorilor intr-un meci.</a:t>
            </a:r>
          </a:p>
        </p:txBody>
      </p:sp>
      <p:sp>
        <p:nvSpPr>
          <p:cNvPr id="6" name="Content Placeholder 5"/>
          <p:cNvSpPr>
            <a:spLocks noGrp="1"/>
          </p:cNvSpPr>
          <p:nvPr>
            <p:ph idx="1"/>
          </p:nvPr>
        </p:nvSpPr>
        <p:spPr/>
        <p:txBody>
          <a:bodyPr/>
          <a:lstStyle/>
          <a:p>
            <a:endParaRPr lang="en-US"/>
          </a:p>
        </p:txBody>
      </p:sp>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60" y="730774"/>
            <a:ext cx="6900332" cy="3881437"/>
          </a:xfrm>
          <a:prstGeom prst="rect">
            <a:avLst/>
          </a:prstGeom>
        </p:spPr>
      </p:pic>
    </p:spTree>
    <p:extLst>
      <p:ext uri="{BB962C8B-B14F-4D97-AF65-F5344CB8AC3E}">
        <p14:creationId xmlns:p14="http://schemas.microsoft.com/office/powerpoint/2010/main" val="644038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5753" y="1774694"/>
            <a:ext cx="4653933" cy="3881437"/>
          </a:xfrm>
        </p:spPr>
      </p:pic>
      <p:sp>
        <p:nvSpPr>
          <p:cNvPr id="5" name="TextBox 4"/>
          <p:cNvSpPr txBox="1"/>
          <p:nvPr/>
        </p:nvSpPr>
        <p:spPr>
          <a:xfrm>
            <a:off x="6065240" y="3253747"/>
            <a:ext cx="3531765" cy="1200329"/>
          </a:xfrm>
          <a:prstGeom prst="rect">
            <a:avLst/>
          </a:prstGeom>
          <a:noFill/>
        </p:spPr>
        <p:txBody>
          <a:bodyPr wrap="square" rtlCol="0">
            <a:spAutoFit/>
          </a:bodyPr>
          <a:lstStyle/>
          <a:p>
            <a:r>
              <a:rPr lang="ro-RO" b="1" dirty="0" smtClean="0">
                <a:solidFill>
                  <a:srgbClr val="5F5F5F"/>
                </a:solidFill>
              </a:rPr>
              <a:t>Câteva rute utilizate pentru accesarea bazei de date, autentificare și pregătire a lobby-ului.</a:t>
            </a:r>
            <a:endParaRPr lang="en-US" b="1" dirty="0">
              <a:solidFill>
                <a:srgbClr val="5F5F5F"/>
              </a:solidFill>
            </a:endParaRPr>
          </a:p>
        </p:txBody>
      </p:sp>
    </p:spTree>
    <p:extLst>
      <p:ext uri="{BB962C8B-B14F-4D97-AF65-F5344CB8AC3E}">
        <p14:creationId xmlns:p14="http://schemas.microsoft.com/office/powerpoint/2010/main" val="1925524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84" y="1391399"/>
            <a:ext cx="8030124" cy="4380227"/>
          </a:xfrm>
          <a:prstGeom prst="rect">
            <a:avLst/>
          </a:prstGeom>
        </p:spPr>
      </p:pic>
      <p:sp>
        <p:nvSpPr>
          <p:cNvPr id="5" name="TextBox 4"/>
          <p:cNvSpPr txBox="1"/>
          <p:nvPr/>
        </p:nvSpPr>
        <p:spPr>
          <a:xfrm>
            <a:off x="9597005" y="1910826"/>
            <a:ext cx="1770077" cy="1200329"/>
          </a:xfrm>
          <a:prstGeom prst="rect">
            <a:avLst/>
          </a:prstGeom>
          <a:noFill/>
        </p:spPr>
        <p:txBody>
          <a:bodyPr wrap="square" rtlCol="0">
            <a:spAutoFit/>
          </a:bodyPr>
          <a:lstStyle/>
          <a:p>
            <a:r>
              <a:rPr lang="ro-RO" b="1" dirty="0" smtClean="0">
                <a:solidFill>
                  <a:srgbClr val="5F5F5F"/>
                </a:solidFill>
              </a:rPr>
              <a:t>S-a utilizat o bibliotecă statică pentru baza de date</a:t>
            </a:r>
          </a:p>
        </p:txBody>
      </p:sp>
    </p:spTree>
    <p:extLst>
      <p:ext uri="{BB962C8B-B14F-4D97-AF65-F5344CB8AC3E}">
        <p14:creationId xmlns:p14="http://schemas.microsoft.com/office/powerpoint/2010/main" val="4206763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8271545" y="1613945"/>
            <a:ext cx="3389152" cy="3416320"/>
          </a:xfrm>
          <a:prstGeom prst="rect">
            <a:avLst/>
          </a:prstGeom>
          <a:noFill/>
        </p:spPr>
        <p:txBody>
          <a:bodyPr wrap="square" rtlCol="0">
            <a:spAutoFit/>
          </a:bodyPr>
          <a:lstStyle/>
          <a:p>
            <a:r>
              <a:rPr lang="ro-RO" b="1" dirty="0" smtClean="0">
                <a:solidFill>
                  <a:srgbClr val="5F5F5F"/>
                </a:solidFill>
              </a:rPr>
              <a:t>3. Opțiunea</a:t>
            </a:r>
            <a:r>
              <a:rPr lang="en-US" b="1" dirty="0" smtClean="0">
                <a:solidFill>
                  <a:srgbClr val="5F5F5F"/>
                </a:solidFill>
              </a:rPr>
              <a:t> “ready”</a:t>
            </a:r>
            <a:r>
              <a:rPr lang="ro-RO" b="1" dirty="0" smtClean="0">
                <a:solidFill>
                  <a:srgbClr val="5F5F5F"/>
                </a:solidFill>
              </a:rPr>
              <a:t> setează starea jucătorului ca fiind </a:t>
            </a:r>
            <a:r>
              <a:rPr lang="en-US" b="1" dirty="0" smtClean="0">
                <a:solidFill>
                  <a:srgbClr val="5F5F5F"/>
                </a:solidFill>
              </a:rPr>
              <a:t>“gata de joc”</a:t>
            </a:r>
            <a:r>
              <a:rPr lang="ro-RO" b="1" dirty="0">
                <a:solidFill>
                  <a:srgbClr val="5F5F5F"/>
                </a:solidFill>
              </a:rPr>
              <a:t>.</a:t>
            </a:r>
            <a:r>
              <a:rPr lang="ro-RO" b="1" dirty="0" smtClean="0">
                <a:solidFill>
                  <a:srgbClr val="5F5F5F"/>
                </a:solidFill>
              </a:rPr>
              <a:t> În momentul în care suficienți jucători</a:t>
            </a:r>
            <a:r>
              <a:rPr lang="en-US" b="1" dirty="0" smtClean="0">
                <a:solidFill>
                  <a:srgbClr val="5F5F5F"/>
                </a:solidFill>
              </a:rPr>
              <a:t> se </a:t>
            </a:r>
            <a:r>
              <a:rPr lang="en-US" b="1" dirty="0" err="1" smtClean="0">
                <a:solidFill>
                  <a:srgbClr val="5F5F5F"/>
                </a:solidFill>
              </a:rPr>
              <a:t>afl</a:t>
            </a:r>
            <a:r>
              <a:rPr lang="ro-RO" b="1" dirty="0" smtClean="0">
                <a:solidFill>
                  <a:srgbClr val="5F5F5F"/>
                </a:solidFill>
              </a:rPr>
              <a:t>ă în starea </a:t>
            </a:r>
            <a:r>
              <a:rPr lang="en-US" b="1" dirty="0" smtClean="0">
                <a:solidFill>
                  <a:srgbClr val="5F5F5F"/>
                </a:solidFill>
              </a:rPr>
              <a:t>“ready”, </a:t>
            </a:r>
            <a:r>
              <a:rPr lang="en-US" b="1" dirty="0" err="1" smtClean="0">
                <a:solidFill>
                  <a:srgbClr val="5F5F5F"/>
                </a:solidFill>
              </a:rPr>
              <a:t>meciul</a:t>
            </a:r>
            <a:r>
              <a:rPr lang="en-US" b="1" dirty="0" smtClean="0">
                <a:solidFill>
                  <a:srgbClr val="5F5F5F"/>
                </a:solidFill>
              </a:rPr>
              <a:t> </a:t>
            </a:r>
            <a:r>
              <a:rPr lang="en-US" b="1" dirty="0" err="1" smtClean="0">
                <a:solidFill>
                  <a:srgbClr val="5F5F5F"/>
                </a:solidFill>
              </a:rPr>
              <a:t>va</a:t>
            </a:r>
            <a:r>
              <a:rPr lang="ro-RO" b="1" dirty="0" smtClean="0">
                <a:solidFill>
                  <a:srgbClr val="5F5F5F"/>
                </a:solidFill>
              </a:rPr>
              <a:t> începe.</a:t>
            </a:r>
          </a:p>
          <a:p>
            <a:r>
              <a:rPr lang="ro-RO" b="1" dirty="0" smtClean="0">
                <a:solidFill>
                  <a:srgbClr val="5F5F5F"/>
                </a:solidFill>
              </a:rPr>
              <a:t>4. Opțiunea </a:t>
            </a:r>
            <a:r>
              <a:rPr lang="en-US" b="1" dirty="0" smtClean="0">
                <a:solidFill>
                  <a:srgbClr val="5F5F5F"/>
                </a:solidFill>
              </a:rPr>
              <a:t>“unready” </a:t>
            </a:r>
            <a:r>
              <a:rPr lang="en-US" b="1" dirty="0" err="1" smtClean="0">
                <a:solidFill>
                  <a:srgbClr val="5F5F5F"/>
                </a:solidFill>
              </a:rPr>
              <a:t>anuleaz</a:t>
            </a:r>
            <a:r>
              <a:rPr lang="ro-RO" b="1" dirty="0" smtClean="0">
                <a:solidFill>
                  <a:srgbClr val="5F5F5F"/>
                </a:solidFill>
              </a:rPr>
              <a:t>ă starea ready.</a:t>
            </a:r>
          </a:p>
          <a:p>
            <a:r>
              <a:rPr lang="ro-RO" b="1" dirty="0" smtClean="0">
                <a:solidFill>
                  <a:srgbClr val="5F5F5F"/>
                </a:solidFill>
              </a:rPr>
              <a:t>5. Opțiunea </a:t>
            </a:r>
            <a:r>
              <a:rPr lang="en-US" b="1" dirty="0" smtClean="0">
                <a:solidFill>
                  <a:srgbClr val="5F5F5F"/>
                </a:solidFill>
              </a:rPr>
              <a:t>“leave”</a:t>
            </a:r>
            <a:r>
              <a:rPr lang="ro-RO" b="1" dirty="0" smtClean="0">
                <a:solidFill>
                  <a:srgbClr val="5F5F5F"/>
                </a:solidFill>
              </a:rPr>
              <a:t> scote jucătorul din lobby.</a:t>
            </a:r>
          </a:p>
          <a:p>
            <a:endParaRPr lang="ro-RO" b="1" dirty="0" smtClean="0">
              <a:solidFill>
                <a:srgbClr val="5F5F5F"/>
              </a:solidFill>
            </a:endParaRPr>
          </a:p>
          <a:p>
            <a:endParaRPr lang="en-US" b="1" dirty="0">
              <a:solidFill>
                <a:srgbClr val="5F5F5F"/>
              </a:solidFill>
            </a:endParaRPr>
          </a:p>
        </p:txBody>
      </p:sp>
      <p:sp>
        <p:nvSpPr>
          <p:cNvPr id="6" name="Content Placeholder 5"/>
          <p:cNvSpPr>
            <a:spLocks noGrp="1"/>
          </p:cNvSpPr>
          <p:nvPr>
            <p:ph idx="1"/>
          </p:nvPr>
        </p:nvSpPr>
        <p:spPr/>
        <p:txBody>
          <a:bodyPr/>
          <a:lstStyle/>
          <a:p>
            <a:endParaRPr lang="en-US"/>
          </a:p>
        </p:txBody>
      </p:sp>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563" y="675737"/>
            <a:ext cx="6900332" cy="3881437"/>
          </a:xfrm>
          <a:prstGeom prst="rect">
            <a:avLst/>
          </a:prstGeom>
        </p:spPr>
      </p:pic>
    </p:spTree>
    <p:extLst>
      <p:ext uri="{BB962C8B-B14F-4D97-AF65-F5344CB8AC3E}">
        <p14:creationId xmlns:p14="http://schemas.microsoft.com/office/powerpoint/2010/main" val="779403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6579" y="1370668"/>
            <a:ext cx="6900332" cy="3881437"/>
          </a:xfrm>
          <a:prstGeom prst="rect">
            <a:avLst/>
          </a:prstGeom>
        </p:spPr>
      </p:pic>
    </p:spTree>
    <p:extLst>
      <p:ext uri="{BB962C8B-B14F-4D97-AF65-F5344CB8AC3E}">
        <p14:creationId xmlns:p14="http://schemas.microsoft.com/office/powerpoint/2010/main" val="157046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7373" y="176786"/>
            <a:ext cx="5073587" cy="3086532"/>
          </a:xfrm>
        </p:spPr>
      </p:pic>
      <p:sp>
        <p:nvSpPr>
          <p:cNvPr id="5" name="TextBox 4"/>
          <p:cNvSpPr txBox="1"/>
          <p:nvPr/>
        </p:nvSpPr>
        <p:spPr>
          <a:xfrm>
            <a:off x="6920918" y="1270000"/>
            <a:ext cx="3473042" cy="369332"/>
          </a:xfrm>
          <a:prstGeom prst="rect">
            <a:avLst/>
          </a:prstGeom>
          <a:noFill/>
        </p:spPr>
        <p:txBody>
          <a:bodyPr wrap="square" rtlCol="0">
            <a:spAutoFit/>
          </a:bodyPr>
          <a:lstStyle/>
          <a:p>
            <a:r>
              <a:rPr lang="ro-RO" b="1" dirty="0" smtClean="0">
                <a:solidFill>
                  <a:srgbClr val="5F5F5F"/>
                </a:solidFill>
              </a:rPr>
              <a:t>Move semantics </a:t>
            </a:r>
            <a:endParaRPr lang="en-US" b="1" dirty="0">
              <a:solidFill>
                <a:srgbClr val="5F5F5F"/>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73" y="3495703"/>
            <a:ext cx="6920918" cy="3101632"/>
          </a:xfrm>
          <a:prstGeom prst="rect">
            <a:avLst/>
          </a:prstGeom>
        </p:spPr>
      </p:pic>
      <p:sp>
        <p:nvSpPr>
          <p:cNvPr id="7" name="TextBox 6"/>
          <p:cNvSpPr txBox="1"/>
          <p:nvPr/>
        </p:nvSpPr>
        <p:spPr>
          <a:xfrm>
            <a:off x="7768206" y="4677187"/>
            <a:ext cx="2625754" cy="369332"/>
          </a:xfrm>
          <a:prstGeom prst="rect">
            <a:avLst/>
          </a:prstGeom>
          <a:noFill/>
        </p:spPr>
        <p:txBody>
          <a:bodyPr wrap="square" rtlCol="0">
            <a:spAutoFit/>
          </a:bodyPr>
          <a:lstStyle/>
          <a:p>
            <a:r>
              <a:rPr lang="ro-RO" b="1" dirty="0" smtClean="0">
                <a:solidFill>
                  <a:srgbClr val="5F5F5F"/>
                </a:solidFill>
              </a:rPr>
              <a:t>Crow Library</a:t>
            </a:r>
            <a:endParaRPr lang="en-US" b="1" dirty="0">
              <a:solidFill>
                <a:srgbClr val="5F5F5F"/>
              </a:solidFill>
            </a:endParaRPr>
          </a:p>
        </p:txBody>
      </p:sp>
    </p:spTree>
    <p:extLst>
      <p:ext uri="{BB962C8B-B14F-4D97-AF65-F5344CB8AC3E}">
        <p14:creationId xmlns:p14="http://schemas.microsoft.com/office/powerpoint/2010/main" val="2132454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6" y="4862819"/>
            <a:ext cx="6184860" cy="1320800"/>
          </a:xfrm>
        </p:spPr>
        <p:txBody>
          <a:bodyPr/>
          <a:lstStyle/>
          <a:p>
            <a:r>
              <a:rPr lang="ro-RO" b="1" i="1" dirty="0" smtClean="0"/>
              <a:t>Game Window</a:t>
            </a:r>
            <a:endParaRPr lang="en-US" b="1" i="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2730" y="609600"/>
            <a:ext cx="6900332" cy="3881437"/>
          </a:xfrm>
        </p:spPr>
      </p:pic>
      <p:sp>
        <p:nvSpPr>
          <p:cNvPr id="5" name="TextBox 4"/>
          <p:cNvSpPr txBox="1"/>
          <p:nvPr/>
        </p:nvSpPr>
        <p:spPr>
          <a:xfrm>
            <a:off x="8237988" y="1534655"/>
            <a:ext cx="2969703" cy="2031325"/>
          </a:xfrm>
          <a:prstGeom prst="rect">
            <a:avLst/>
          </a:prstGeom>
          <a:noFill/>
        </p:spPr>
        <p:txBody>
          <a:bodyPr wrap="square" rtlCol="0">
            <a:spAutoFit/>
          </a:bodyPr>
          <a:lstStyle/>
          <a:p>
            <a:r>
              <a:rPr lang="ro-RO" b="1" dirty="0" smtClean="0">
                <a:solidFill>
                  <a:srgbClr val="5F5F5F"/>
                </a:solidFill>
              </a:rPr>
              <a:t>Jocul începe prin afișarea unei ferestre care conține o întrebare de tip numeric. Această întrebare decide ordinea în care jucătorii iși vor alege bazele. </a:t>
            </a:r>
          </a:p>
        </p:txBody>
      </p:sp>
    </p:spTree>
    <p:extLst>
      <p:ext uri="{BB962C8B-B14F-4D97-AF65-F5344CB8AC3E}">
        <p14:creationId xmlns:p14="http://schemas.microsoft.com/office/powerpoint/2010/main" val="1346844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106</TotalTime>
  <Words>309</Words>
  <Application>Microsoft Office PowerPoint</Application>
  <PresentationFormat>Widescreen</PresentationFormat>
  <Paragraphs>24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Login window</vt:lpstr>
      <vt:lpstr>PowerPoint Presentation</vt:lpstr>
      <vt:lpstr>Waiting room</vt:lpstr>
      <vt:lpstr>PowerPoint Presentation</vt:lpstr>
      <vt:lpstr>PowerPoint Presentation</vt:lpstr>
      <vt:lpstr>PowerPoint Presentation</vt:lpstr>
      <vt:lpstr>PowerPoint Presentation</vt:lpstr>
      <vt:lpstr>PowerPoint Presentation</vt:lpstr>
      <vt:lpstr>Game Window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Login window</dc:title>
  <dc:creator>Andrei Apostol</dc:creator>
  <cp:lastModifiedBy>Andrei Apostol</cp:lastModifiedBy>
  <cp:revision>14</cp:revision>
  <dcterms:created xsi:type="dcterms:W3CDTF">2023-01-15T22:11:32Z</dcterms:created>
  <dcterms:modified xsi:type="dcterms:W3CDTF">2023-01-15T23:57:56Z</dcterms:modified>
</cp:coreProperties>
</file>